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5d3620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ac1310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e1b390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3_1#6bba6ab1b?vop=1&amp;pid=9e1b390cd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7256" y="1080000"/>
            <a:ext cx="1234440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AS.3_2#6bba6ab1b?vop=1&amp;pid=9e1b390cd&amp;color=0,0,0&amp;vtp=1&amp;bbb=1&amp;hb=1"/>
          <p:cNvSpPr/>
          <p:nvPr/>
        </p:nvSpPr>
        <p:spPr>
          <a:xfrm>
            <a:off x="832104" y="1493004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一、观察设问方式，确定题型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设问为标题归纳题设问方式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、运用三大技巧，选择标题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首先阅读首尾段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根据首段中提到的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improvements、too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等关键词可知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本文与交通安全话题有关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再根据文章最后一段中的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communities?”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判了围绕汽车需求对城市进行规划而忽视行人需求的现象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3#6bba6ab1b?vop=1&amp;pid=9e1b390cd&amp;color=0,0,0&amp;mp=1&amp;vtp=1&amp;bt=1&amp;bbb=1&amp;hb=1"/>
          <p:cNvSpPr/>
          <p:nvPr/>
        </p:nvSpPr>
        <p:spPr>
          <a:xfrm>
            <a:off x="832104" y="1080000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三、结合选项分析，验证正误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通读选项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利用逆向思维法分析每个选项所表达的主旨是否与文章对应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下一步该如何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要围绕未来的发展趋势进行讨论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留在何处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主要围绕居住地点进行分析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归咎于谁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主要讨论造成问题的责任人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这几个选项的主旨都与文章本身相差甚远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何必匆忙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质问了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划道路只求快速通行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的模式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契合主旨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最适合作本文标题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281f0a7d7?htil=1&amp;pid=9e1b390cd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4984" y="1080000"/>
            <a:ext cx="1106424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281f0a7d7?htil=1&amp;pid=9e1b390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160" y="1171440"/>
            <a:ext cx="883310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281f0a7d7?pid=9e1b390cd&amp;color=0,0,0&amp;vtp=1&amp;bbb=1"/>
          <p:cNvSpPr/>
          <p:nvPr/>
        </p:nvSpPr>
        <p:spPr>
          <a:xfrm>
            <a:off x="832104" y="23058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尽管这些运动很普遍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但现实是大多数西方城市都围绕汽车的需求进行了彻底的重新设计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0ed82ec8.fixed?pid=f78957b9b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语篇攻略12</a:t>
            </a:r>
            <a:endParaRPr lang="en-US" altLang="zh-CN" sz="5400" dirty="0"/>
          </a:p>
        </p:txBody>
      </p:sp>
      <p:sp>
        <p:nvSpPr>
          <p:cNvPr id="3" name="C_2_BD#40ed82ec8.fixed?pid=f78957b9b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阅读理解之对症下药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：“心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知其意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”解标题归纳题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cbe2c224?pid=85d3620ec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阅读理解中的标题归纳题常出现在最后一题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，一般情况下要求我们根据文章内容选择一个最符合文章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主题的标题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。文章标题的特点一般为短小精悍、涵盖性强、精准性强。但选项中经常包含易混淆选项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生可能会在选项之间徘徊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。本篇内容将介绍标题归纳题的做题技巧。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a562cdcc?pid=0ac1310ac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标题归纳题主要考查考生把握文章主旨、理解文章中心思想的能力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，要求考生在理解文章的基础上运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用判断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、归纳、概括等方法，对文章的主题进行提炼或高度概括，最终准确地选出文章的标题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。解此类题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目可按照如下步骤进行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dirty="0"/>
          </a:p>
        </p:txBody>
      </p:sp>
      <p:sp>
        <p:nvSpPr>
          <p:cNvPr id="3" name="C_4_BD#04bf9b358?pid=0ac1310ac&amp;color=0,0,0&amp;vtp=1&amp;bbb=1"/>
          <p:cNvSpPr/>
          <p:nvPr/>
        </p:nvSpPr>
        <p:spPr>
          <a:xfrm>
            <a:off x="832104" y="227330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观察设问方式，确定题型</a:t>
            </a:r>
            <a:endParaRPr lang="en-US" altLang="zh-CN" sz="2200" dirty="0"/>
          </a:p>
        </p:txBody>
      </p:sp>
      <p:sp>
        <p:nvSpPr>
          <p:cNvPr id="4" name="P_5_BD#588d7ce7f?pid=04bf9b358&amp;color=0,0,0&amp;vtp=1&amp;bbb=1"/>
          <p:cNvSpPr/>
          <p:nvPr/>
        </p:nvSpPr>
        <p:spPr>
          <a:xfrm>
            <a:off x="832104" y="26162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456819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标题归纳题常见设问方式：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456819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456819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3134ad77?pid=0ac1310ac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运用三大技巧，选择标题</a:t>
            </a:r>
            <a:endParaRPr lang="en-US" altLang="zh-CN" sz="2200" dirty="0"/>
          </a:p>
        </p:txBody>
      </p:sp>
      <p:sp>
        <p:nvSpPr>
          <p:cNvPr id="3" name="P_5_BD#1cf503374?pid=e3134ad77&amp;color=0,0,0&amp;vtp=1&amp;bbb=1&amp;hb=1"/>
          <p:cNvSpPr/>
          <p:nvPr/>
        </p:nvSpPr>
        <p:spPr>
          <a:xfrm>
            <a:off x="832104" y="1422400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许多英文文章倾向于在首段明确提出文章的主题或论点，即所谓的“开门见山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”，还有许多文章常在尾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段总结全文的主要观点或重申文章的中心思想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。因此，在阅读时，我们可根据不同情况灵活调整解题方式。</a:t>
            </a:r>
            <a:endParaRPr lang="en-US" altLang="zh-CN" dirty="0"/>
          </a:p>
        </p:txBody>
      </p:sp>
      <p:pic>
        <p:nvPicPr>
          <p:cNvPr id="4" name="P_5_BD#1cf503374?pid=e3134ad7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264" y="2331085"/>
            <a:ext cx="10250424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c7fc552b?pid=0ac1310ac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结合选项分析，验证正误</a:t>
            </a:r>
            <a:endParaRPr lang="en-US" altLang="zh-CN" sz="2200" dirty="0"/>
          </a:p>
        </p:txBody>
      </p:sp>
      <p:sp>
        <p:nvSpPr>
          <p:cNvPr id="3" name="P_5_BD#a43537e4a?pid=8c7fc552b&amp;color=0,0,0&amp;vtp=1&amp;bbb=1&amp;hb=1"/>
          <p:cNvSpPr/>
          <p:nvPr/>
        </p:nvSpPr>
        <p:spPr>
          <a:xfrm>
            <a:off x="832104" y="142240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除了以上从文章本身出发的解题技巧，我们还可以利用“逆向思维法”分析选项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——考虑四个选项想表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达的内容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，再对照原文，与文章内容最相似的为最佳标题。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验证选项正误时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，我们要警惕一些精心设计的干扰项，它们往往看似合理，或表面上与文章相关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际上却偏离了文章的核心主旨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。了解干扰项的“套路”，我们才能避开陷阱，锁定正确答案。</a:t>
            </a:r>
            <a:endParaRPr lang="en-US" altLang="zh-CN" dirty="0"/>
          </a:p>
        </p:txBody>
      </p:sp>
      <p:pic>
        <p:nvPicPr>
          <p:cNvPr id="4" name="P_5_BD#a43537e4a?pid=8c7fc552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200" y="3162300"/>
            <a:ext cx="670255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43537e4a?pid=8c7fc552b&amp;color=0,0,0&amp;vtp=1&amp;bt=1&amp;bbb=1"/>
          <p:cNvSpPr/>
          <p:nvPr/>
        </p:nvSpPr>
        <p:spPr>
          <a:xfrm>
            <a:off x="832104" y="1080000"/>
            <a:ext cx="10533888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题的选择要遵循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“精、准、全”三原则。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是指要用精练的语言概括出文章的主旨大意。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是指标题的选择要注意文章的外延和内涵，不能扩大或缩小文章的内容。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是指标题的选择应该排除片面的选项，选取能概括文章的主要内容及作者要表达的观点的选项。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6bba6ab1b?vop=1&amp;pid=9e1b390cd&amp;color=0,0,0&amp;vtp=1&amp;bt=1&amp;bbb=1&amp;hb=1"/>
          <p:cNvSpPr/>
          <p:nvPr/>
        </p:nvSpPr>
        <p:spPr>
          <a:xfrm>
            <a:off x="832104" y="1080000"/>
            <a:ext cx="10533888" cy="5103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2025] 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transport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（行人）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mobility,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Dutch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Verkade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Marco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Brömmelstroet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Transform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rethink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decades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neighbourhoods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destroyed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elsewhere.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Canadian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journalist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Manhattan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destruction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expressway,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Jacobs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（市长）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champion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2#6bba6ab1b?vop=1&amp;pid=9e1b390cd&amp;color=0,0,0&amp;mp=1&amp;vtp=1&amp;bt=1&amp;bbb=1&amp;hb=1"/>
          <p:cNvSpPr/>
          <p:nvPr/>
        </p:nvSpPr>
        <p:spPr>
          <a:xfrm>
            <a:off x="832104" y="1078992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widespread,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western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redesigned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rapidly.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twenty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twenty-six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ownership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outside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door.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_1#6bba6ab1b.bracket?vop=1&amp;pid=9e1b390cd&amp;color=0,0,0&amp;mp=1&amp;vpa=1&amp;vtp=1"/>
          <p:cNvSpPr/>
          <p:nvPr/>
        </p:nvSpPr>
        <p:spPr>
          <a:xfrm>
            <a:off x="5117560" y="4418457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1_3#6bba6ab1b.choices?vop=1&amp;pid=9e1b390cd&amp;color=0,0,0&amp;vtp=1&amp;bbb=1"/>
          <p:cNvSpPr/>
          <p:nvPr/>
        </p:nvSpPr>
        <p:spPr>
          <a:xfrm>
            <a:off x="832104" y="477907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753995" algn="l"/>
                <a:tab pos="5241290" algn="l"/>
                <a:tab pos="796988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Blame?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3570</Words>
  <Application>WPS 演示</Application>
  <PresentationFormat>宽屏</PresentationFormat>
  <Paragraphs>83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2025-11-03T11:03:00Z</dcterms:created>
  <dcterms:modified xsi:type="dcterms:W3CDTF">2025-11-05T08:48:33Z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34E7FC3466D84CD099D583EFA9B9B767_12</vt:lpwstr>
  </property>
  <property fmtid="{D5CDD505-2E9C-101B-9397-08002B2CF9AE}" pid="3" name="KSOProductBuildVer">
    <vt:lpwstr>2052-12.1.0.22529</vt:lpwstr>
  </property>
</Properties>
</file>